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1" autoAdjust="0"/>
    <p:restoredTop sz="75081" autoAdjust="0"/>
  </p:normalViewPr>
  <p:slideViewPr>
    <p:cSldViewPr>
      <p:cViewPr varScale="1">
        <p:scale>
          <a:sx n="50" d="100"/>
          <a:sy n="50" d="100"/>
        </p:scale>
        <p:origin x="1310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7DCC7-BA4F-442A-8386-133B2B77875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99CF0-6AA1-427F-A654-46DF1FAD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안녕하세요 국내 기상 분석을 주제로 발표를 맡게 된 인공지능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팀의 김상준입니다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1600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789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2019~2021</a:t>
            </a:r>
            <a:r>
              <a:rPr lang="ko-KR" altLang="en-US" dirty="0" smtClean="0"/>
              <a:t>년까지의 폭염 데이터 또한 </a:t>
            </a:r>
            <a:r>
              <a:rPr lang="ko-KR" altLang="en-US" dirty="0" err="1" smtClean="0"/>
              <a:t>기상자료개방포털에서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 형태로 가지고 올 수 있습니다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기온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강수량에 관한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그대로 </a:t>
            </a:r>
            <a:r>
              <a:rPr lang="ko-KR" altLang="en-US" dirty="0" err="1" smtClean="0"/>
              <a:t>사용하는것이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데이터베이스에 </a:t>
            </a:r>
            <a:r>
              <a:rPr lang="ko-KR" altLang="en-US" dirty="0" err="1" smtClean="0"/>
              <a:t>임포트하여</a:t>
            </a:r>
            <a:r>
              <a:rPr lang="ko-KR" altLang="en-US" dirty="0" smtClean="0"/>
              <a:t> 테이블을 생성하는 과정을 거쳐 사용하는 방법을 사용하였습니다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362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기온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강수량에 관한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그대로 </a:t>
            </a:r>
            <a:r>
              <a:rPr lang="ko-KR" altLang="en-US" dirty="0" err="1" smtClean="0"/>
              <a:t>사용하는것이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데이터베이스에 </a:t>
            </a:r>
            <a:r>
              <a:rPr lang="ko-KR" altLang="en-US" dirty="0" err="1" smtClean="0"/>
              <a:t>임포트하여</a:t>
            </a:r>
            <a:r>
              <a:rPr lang="ko-KR" altLang="en-US" dirty="0" smtClean="0"/>
              <a:t> 테이블을 생성하는 과정을 거쳐 사용하는 방법을 사용하였습니다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76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폭염 데이터 또한 앞서 </a:t>
            </a:r>
            <a:r>
              <a:rPr lang="ko-KR" altLang="en-US" dirty="0" err="1" smtClean="0"/>
              <a:t>말씀드렸던</a:t>
            </a:r>
            <a:r>
              <a:rPr lang="ko-KR" altLang="en-US" dirty="0" smtClean="0"/>
              <a:t> 방법과 같이 데이터베이스에 </a:t>
            </a:r>
            <a:r>
              <a:rPr lang="ko-KR" altLang="en-US" dirty="0" err="1" smtClean="0"/>
              <a:t>임포트하여</a:t>
            </a:r>
            <a:r>
              <a:rPr lang="ko-KR" altLang="en-US" dirty="0" smtClean="0"/>
              <a:t> 테이블을 생성하는 과정을 거쳐 사용하였습니다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825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폭염 데이터 또한 앞서 </a:t>
            </a:r>
            <a:r>
              <a:rPr lang="ko-KR" altLang="en-US" dirty="0" err="1" smtClean="0"/>
              <a:t>말씀드렸던</a:t>
            </a:r>
            <a:r>
              <a:rPr lang="ko-KR" altLang="en-US" dirty="0" smtClean="0"/>
              <a:t> 방법과 같이 데이터베이스에 </a:t>
            </a:r>
            <a:r>
              <a:rPr lang="ko-KR" altLang="en-US" dirty="0" err="1" smtClean="0"/>
              <a:t>임포트하여</a:t>
            </a:r>
            <a:r>
              <a:rPr lang="ko-KR" altLang="en-US" dirty="0" smtClean="0"/>
              <a:t> 테이블을 생성하는 과정을 거쳐 사용하였습니다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71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분석결과 파트를 맡게 된 김은철입니다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7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전국 월별 평균기온입니다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월을 지나고 있는데요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월의 평균기온은 </a:t>
            </a:r>
            <a:r>
              <a:rPr lang="en-US" altLang="ko-KR" dirty="0" smtClean="0"/>
              <a:t>22.2</a:t>
            </a:r>
            <a:r>
              <a:rPr lang="ko-KR" altLang="en-US" dirty="0" smtClean="0"/>
              <a:t>도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낮엔 정말 더운데 평균으로 따지면</a:t>
            </a:r>
          </a:p>
          <a:p>
            <a:r>
              <a:rPr lang="ko-KR" altLang="en-US" dirty="0" smtClean="0"/>
              <a:t>그렇게 높지 않다고 볼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65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제주특별자치도의 월별 평균기온입니다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대체적으로 전국 월별 평균기온보다 </a:t>
            </a:r>
          </a:p>
          <a:p>
            <a:r>
              <a:rPr lang="ko-KR" altLang="en-US" dirty="0" smtClean="0"/>
              <a:t>높은 것을 확인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겨울에도 영하로 떨어지지 않는 것을 볼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068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전국 월별 최고기온의 평균을 보았을 때</a:t>
            </a:r>
          </a:p>
          <a:p>
            <a:r>
              <a:rPr lang="en-US" altLang="ko-KR" dirty="0" smtClean="0"/>
              <a:t>8</a:t>
            </a:r>
            <a:r>
              <a:rPr lang="ko-KR" altLang="en-US" dirty="0" smtClean="0"/>
              <a:t>월 달이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도가 넘어가는 것을 </a:t>
            </a:r>
          </a:p>
          <a:p>
            <a:r>
              <a:rPr lang="ko-KR" altLang="en-US" dirty="0" smtClean="0"/>
              <a:t>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인공지능 수업을 듣는 </a:t>
            </a:r>
          </a:p>
          <a:p>
            <a:r>
              <a:rPr lang="ko-KR" altLang="en-US" dirty="0" smtClean="0"/>
              <a:t>여러분들과 저는 </a:t>
            </a:r>
            <a:r>
              <a:rPr lang="en-US" altLang="ko-KR" dirty="0" smtClean="0"/>
              <a:t>7~8</a:t>
            </a:r>
            <a:r>
              <a:rPr lang="ko-KR" altLang="en-US" dirty="0" smtClean="0"/>
              <a:t>월인 여름에 </a:t>
            </a:r>
          </a:p>
          <a:p>
            <a:r>
              <a:rPr lang="ko-KR" altLang="en-US" dirty="0" smtClean="0"/>
              <a:t>등에 땀을 홍수처럼 흘리는 것을 </a:t>
            </a:r>
          </a:p>
          <a:p>
            <a:r>
              <a:rPr lang="ko-KR" altLang="en-US" dirty="0" smtClean="0"/>
              <a:t>경험할 것 같네요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최고기온의 값으로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01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지도를 만들어 보았습니다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동영상시작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최북단인 강원도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저희가 사는 경상북도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기온이 가장 높은 대구</a:t>
            </a:r>
          </a:p>
          <a:p>
            <a:r>
              <a:rPr lang="ko-KR" altLang="en-US" dirty="0" smtClean="0"/>
              <a:t>글씨가 잘 보이지 않지만 색상으로도 </a:t>
            </a:r>
          </a:p>
          <a:p>
            <a:r>
              <a:rPr lang="ko-KR" altLang="en-US" dirty="0" smtClean="0"/>
              <a:t>기온을 확인 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마지막으로 경기도</a:t>
            </a:r>
            <a:r>
              <a:rPr lang="en-US" altLang="ko-KR" smtClean="0"/>
              <a:t>, </a:t>
            </a:r>
            <a:r>
              <a:rPr lang="ko-KR" altLang="en-US" smtClean="0"/>
              <a:t>서울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</a:p>
          <a:p>
            <a:r>
              <a:rPr lang="ko-KR" altLang="en-US" dirty="0" smtClean="0"/>
              <a:t>인천까지 기온을 보여드렸습니다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본격적인 발표에 앞서 순서에 대해 말씀 드리겠습니다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팀원 소개를 시작으로 주제 소개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수집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분설 결과의 순서대로 진행하겠습니다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전국 최저기온 평균을 봤을 때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겨울 중에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월이 가장 낮고</a:t>
            </a:r>
          </a:p>
          <a:p>
            <a:r>
              <a:rPr lang="ko-KR" altLang="en-US" dirty="0" smtClean="0"/>
              <a:t>여름 중엔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월이 가장 높은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우리나라에서 최저기온이 가장 낮을 만한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216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최북단인 강원도를 점 그래프로 나타냈습니다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동영상시작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최저기온의 대부분은 역시 </a:t>
            </a:r>
          </a:p>
          <a:p>
            <a:r>
              <a:rPr lang="ko-KR" altLang="en-US" dirty="0" smtClean="0"/>
              <a:t>여름에 가장 높게 </a:t>
            </a:r>
            <a:r>
              <a:rPr lang="ko-KR" altLang="en-US" dirty="0" err="1" smtClean="0"/>
              <a:t>나타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나구요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월과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2018</a:t>
            </a:r>
            <a:r>
              <a:rPr lang="ko-KR" altLang="en-US" dirty="0" smtClean="0"/>
              <a:t>년의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2019</a:t>
            </a:r>
            <a:r>
              <a:rPr lang="ko-KR" altLang="en-US" dirty="0" smtClean="0"/>
              <a:t>년의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</a:t>
            </a:r>
          </a:p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월과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년의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월을 보여주었습니다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인터랙티브</a:t>
            </a:r>
            <a:r>
              <a:rPr lang="ko-KR" altLang="en-US" dirty="0" smtClean="0"/>
              <a:t> 점 그래프 특성상 원하는 월마다 클릭해서</a:t>
            </a:r>
          </a:p>
          <a:p>
            <a:r>
              <a:rPr lang="ko-KR" altLang="en-US" dirty="0" smtClean="0"/>
              <a:t>제거 및 생성 해줄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지금 여름이니까 여름을 나타내 주었습니다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역시 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하네요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9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전국 계절별 강수량의 평균을 </a:t>
            </a:r>
          </a:p>
          <a:p>
            <a:r>
              <a:rPr lang="ko-KR" altLang="en-US" dirty="0" smtClean="0"/>
              <a:t>그래프로 나타내보았습니다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역시 여름에 꿉꿉하고 습한 </a:t>
            </a:r>
          </a:p>
          <a:p>
            <a:r>
              <a:rPr lang="ko-KR" altLang="en-US" dirty="0" smtClean="0"/>
              <a:t>날씨에 등교를 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겨울엔 온도가 낮아 비가 얼어 미끄러워지니 </a:t>
            </a:r>
          </a:p>
          <a:p>
            <a:r>
              <a:rPr lang="ko-KR" altLang="en-US" dirty="0" smtClean="0"/>
              <a:t>강수량이 </a:t>
            </a:r>
            <a:r>
              <a:rPr lang="ko-KR" altLang="en-US" dirty="0" err="1" smtClean="0"/>
              <a:t>낮은게</a:t>
            </a:r>
            <a:r>
              <a:rPr lang="ko-KR" altLang="en-US" dirty="0" smtClean="0"/>
              <a:t> 좋은 것 같습니다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8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년에서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 경상북도 강수량을 </a:t>
            </a:r>
          </a:p>
          <a:p>
            <a:r>
              <a:rPr lang="ko-KR" altLang="en-US" dirty="0" smtClean="0"/>
              <a:t>그래프로 나타냈습니다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건 이상이 없어 보이지만 </a:t>
            </a:r>
          </a:p>
          <a:p>
            <a:r>
              <a:rPr lang="en-US" altLang="ko-KR" dirty="0" smtClean="0"/>
              <a:t>2020</a:t>
            </a:r>
            <a:r>
              <a:rPr lang="ko-KR" altLang="en-US" dirty="0" smtClean="0"/>
              <a:t>년 비가 엄청나게 왔네요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작년에 하늘에 구멍이 뚫린 것 같네요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48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2020</a:t>
            </a:r>
            <a:r>
              <a:rPr lang="ko-KR" altLang="en-US" dirty="0" smtClean="0"/>
              <a:t>년 월별 평균강수량과 평균기온을 </a:t>
            </a:r>
          </a:p>
          <a:p>
            <a:r>
              <a:rPr lang="ko-KR" altLang="en-US" dirty="0" err="1" smtClean="0"/>
              <a:t>트리맵으로</a:t>
            </a:r>
            <a:r>
              <a:rPr lang="ko-KR" altLang="en-US" dirty="0" smtClean="0"/>
              <a:t> 만들어보았습니다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색이 진하면 기온이 높고 크기가 크면 </a:t>
            </a:r>
          </a:p>
          <a:p>
            <a:r>
              <a:rPr lang="ko-KR" altLang="en-US" dirty="0" smtClean="0"/>
              <a:t>강수량이 높은 것인데 </a:t>
            </a:r>
            <a:r>
              <a:rPr lang="en-US" altLang="ko-KR" dirty="0" smtClean="0"/>
              <a:t>7,8</a:t>
            </a:r>
            <a:r>
              <a:rPr lang="ko-KR" altLang="en-US" dirty="0" smtClean="0"/>
              <a:t>월의 강수량과 평균기온을 보면 </a:t>
            </a:r>
          </a:p>
          <a:p>
            <a:r>
              <a:rPr lang="ko-KR" altLang="en-US" dirty="0" smtClean="0"/>
              <a:t>거의 비슷한 것을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기온이 높으면 강수량도 높다고 추측할 수 있는데요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상관분석을 해서 강수량과 평균기온이 </a:t>
            </a:r>
          </a:p>
          <a:p>
            <a:r>
              <a:rPr lang="ko-KR" altLang="en-US" dirty="0" smtClean="0"/>
              <a:t>관계가 있는지 확인해봤습니다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상관계수의 값은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가까울수록 </a:t>
            </a:r>
          </a:p>
          <a:p>
            <a:r>
              <a:rPr lang="ko-KR" altLang="en-US" dirty="0" smtClean="0"/>
              <a:t>서로 관계가 있다는 뜻이고 유의확률인 </a:t>
            </a:r>
            <a:r>
              <a:rPr lang="en-US" altLang="ko-KR" dirty="0" smtClean="0"/>
              <a:t>p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0.05</a:t>
            </a:r>
            <a:r>
              <a:rPr lang="ko-KR" altLang="en-US" dirty="0" smtClean="0"/>
              <a:t>보다 작으면</a:t>
            </a:r>
          </a:p>
          <a:p>
            <a:r>
              <a:rPr lang="ko-KR" altLang="en-US" dirty="0" smtClean="0"/>
              <a:t>관계가 있다는 뜻인데 두 수치 모두 해당됨으로 </a:t>
            </a:r>
          </a:p>
          <a:p>
            <a:r>
              <a:rPr lang="ko-KR" altLang="en-US" dirty="0" smtClean="0"/>
              <a:t>관계가 있다고 볼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06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년부터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 까지 평균기온을 나타내보았습니다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여름이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월에서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월까지인데 작년 재작년이 낮으므로</a:t>
            </a:r>
          </a:p>
          <a:p>
            <a:r>
              <a:rPr lang="ko-KR" altLang="en-US" dirty="0" smtClean="0"/>
              <a:t>올해도 덥지 않기를 바라는 게 좋겠네요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6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덥지 않길 바랬지만 폭염 워드 </a:t>
            </a:r>
            <a:r>
              <a:rPr lang="ko-KR" altLang="en-US" dirty="0" err="1" smtClean="0"/>
              <a:t>클라우드를</a:t>
            </a:r>
            <a:r>
              <a:rPr lang="ko-KR" altLang="en-US" dirty="0" smtClean="0"/>
              <a:t> 통해</a:t>
            </a:r>
          </a:p>
          <a:p>
            <a:r>
              <a:rPr lang="ko-KR" altLang="en-US" dirty="0" smtClean="0"/>
              <a:t>전국의 폭염을 나타냈는데요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경북이 가장 많은 빈도의 폭염경보가 울렸네요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865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그래도 경상북도 워드 </a:t>
            </a:r>
            <a:r>
              <a:rPr lang="ko-KR" altLang="en-US" dirty="0" err="1" smtClean="0"/>
              <a:t>클라우드를</a:t>
            </a:r>
            <a:r>
              <a:rPr lang="ko-KR" altLang="en-US" dirty="0" smtClean="0"/>
              <a:t> 보면</a:t>
            </a:r>
          </a:p>
          <a:p>
            <a:r>
              <a:rPr lang="ko-KR" altLang="en-US" dirty="0" smtClean="0"/>
              <a:t>의성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칠곡이 제일 높고 안동은 세</a:t>
            </a:r>
            <a:r>
              <a:rPr lang="ko-KR" altLang="en-US" baseline="0" dirty="0" smtClean="0"/>
              <a:t> 번째</a:t>
            </a:r>
            <a:endParaRPr lang="en-US" altLang="ko-KR" baseline="0" dirty="0" smtClean="0"/>
          </a:p>
          <a:p>
            <a:r>
              <a:rPr lang="ko-KR" altLang="en-US" baseline="0" dirty="0" smtClean="0"/>
              <a:t>순위를 나타내주고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52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다음으로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년과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년의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기온 비교입니다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서로 비교해주는 </a:t>
            </a:r>
            <a:r>
              <a:rPr lang="en-US" altLang="ko-KR" dirty="0" err="1" smtClean="0"/>
              <a:t>t.test</a:t>
            </a:r>
            <a:r>
              <a:rPr lang="ko-KR" altLang="en-US" dirty="0" smtClean="0"/>
              <a:t>를 해준 결과 </a:t>
            </a:r>
            <a:endParaRPr lang="en-US" altLang="ko-KR" smtClean="0"/>
          </a:p>
          <a:p>
            <a:r>
              <a:rPr lang="ko-KR" altLang="en-US" smtClean="0"/>
              <a:t>유의확률인 </a:t>
            </a:r>
            <a:r>
              <a:rPr lang="en-US" altLang="ko-KR" dirty="0" smtClean="0"/>
              <a:t>p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0.05</a:t>
            </a:r>
            <a:r>
              <a:rPr lang="ko-KR" altLang="en-US" dirty="0" smtClean="0"/>
              <a:t>보다 엄청나게 작으므로</a:t>
            </a:r>
            <a:endParaRPr lang="en-US" altLang="ko-KR" dirty="0" smtClean="0"/>
          </a:p>
          <a:p>
            <a:r>
              <a:rPr lang="ko-KR" altLang="en-US" dirty="0" smtClean="0"/>
              <a:t>통계적으로 평균이 다르다는 것을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그래프를 보았을 때도 다르다는 것을 알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3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2010</a:t>
            </a:r>
            <a:r>
              <a:rPr lang="ko-KR" altLang="en-US" dirty="0" smtClean="0"/>
              <a:t>년부터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 대구와 인천광역시의 </a:t>
            </a:r>
          </a:p>
          <a:p>
            <a:r>
              <a:rPr lang="ko-KR" altLang="en-US" dirty="0" smtClean="0"/>
              <a:t>최고기온 그래프입니다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대체적으로 대구가 최저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최고기온이 높고 </a:t>
            </a:r>
          </a:p>
          <a:p>
            <a:r>
              <a:rPr lang="ko-KR" altLang="en-US" dirty="0" smtClean="0"/>
              <a:t>인천은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낮은 것을 볼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93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첫번째로</a:t>
            </a:r>
            <a:r>
              <a:rPr lang="ko-KR" altLang="en-US" dirty="0" smtClean="0"/>
              <a:t> 팀원소개입니다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정보통계학과 박성용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김은철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김동영 학생과 발표를 </a:t>
            </a:r>
            <a:r>
              <a:rPr lang="ko-KR" altLang="en-US" dirty="0" err="1" smtClean="0"/>
              <a:t>맡고있는</a:t>
            </a:r>
            <a:r>
              <a:rPr lang="ko-KR" altLang="en-US" dirty="0" smtClean="0"/>
              <a:t> 정보통신공학과 </a:t>
            </a:r>
          </a:p>
          <a:p>
            <a:r>
              <a:rPr lang="ko-KR" altLang="en-US" dirty="0" smtClean="0"/>
              <a:t>저를 포함해 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명이 한 팀을 이루어 프로젝트를 진행하였습니다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대구와 인천의 상관관계를 구해본 결과</a:t>
            </a:r>
          </a:p>
          <a:p>
            <a:r>
              <a:rPr lang="ko-KR" altLang="en-US" dirty="0" smtClean="0"/>
              <a:t>강수량과 월별기온은 상관이 있었지만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대구와 인천광역시의 최고기온은</a:t>
            </a:r>
            <a:endParaRPr lang="en-US" altLang="ko-KR" dirty="0" smtClean="0"/>
          </a:p>
          <a:p>
            <a:r>
              <a:rPr lang="ko-KR" altLang="en-US" dirty="0" smtClean="0"/>
              <a:t>상관계수의 수치가 낮고 </a:t>
            </a:r>
            <a:r>
              <a:rPr lang="en-US" altLang="ko-KR" dirty="0" smtClean="0"/>
              <a:t>p</a:t>
            </a:r>
            <a:r>
              <a:rPr lang="ko-KR" altLang="en-US" dirty="0" smtClean="0"/>
              <a:t>값이 큼으로써 </a:t>
            </a:r>
          </a:p>
          <a:p>
            <a:r>
              <a:rPr lang="ko-KR" altLang="en-US" dirty="0" smtClean="0"/>
              <a:t>관계가 없다는 것을 알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0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 </a:t>
            </a:r>
            <a:r>
              <a:rPr lang="en-US" altLang="ko-KR" dirty="0" smtClean="0"/>
              <a:t>Q&amp;A</a:t>
            </a:r>
            <a:r>
              <a:rPr lang="ko-KR" altLang="en-US" dirty="0" smtClean="0"/>
              <a:t>를 받고 발표를 마무리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81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기상이란 대기 중에서 일어나는 물리적인 현상을 통틀어 이르는 말로써 바람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더위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추위를 </a:t>
            </a:r>
            <a:r>
              <a:rPr lang="ko-KR" altLang="en-US" baseline="0" dirty="0" err="1" smtClean="0"/>
              <a:t>가르키는</a:t>
            </a:r>
            <a:r>
              <a:rPr lang="ko-KR" altLang="en-US" baseline="0" dirty="0" smtClean="0"/>
              <a:t> 말입니다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요즘 날씨를 생각해보면 정말 많이 더워졌습니다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이번 달에 들어서면서 이젠 여름이 다가왔다는 생각이 정말 많이 들고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봄과 가을이 짧아지고 여름과 겨울이 길어지는 것을 몸소 느끼고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저는 이렇게 여름이 다가오면 매년 떠오르는 말들이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9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역대급</a:t>
            </a:r>
            <a:r>
              <a:rPr lang="ko-KR" altLang="en-US" dirty="0" smtClean="0"/>
              <a:t> 폭염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무더위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한파 라는 소식들을 매년 여름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겨울이 되면 듣게 되는</a:t>
            </a:r>
            <a:r>
              <a:rPr lang="ko-KR" altLang="en-US" baseline="0" dirty="0" smtClean="0"/>
              <a:t> 것 </a:t>
            </a:r>
            <a:r>
              <a:rPr lang="ko-KR" altLang="en-US" dirty="0" smtClean="0"/>
              <a:t>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저희는 매년 기상의 변화가 어느 정도일까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작은 궁금증을 시작으로 기상 분석이라는 주제를 선정하여 진행하였습니다</a:t>
            </a:r>
            <a:r>
              <a:rPr lang="en-US" altLang="ko-KR" dirty="0" smtClean="0"/>
              <a:t>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81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프로젝트에서는 연도별로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계절별로  기온과 강수량이 얼마나 차이를 보일까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 대한 </a:t>
            </a:r>
            <a:r>
              <a:rPr lang="ko-KR" altLang="en-US" dirty="0" smtClean="0"/>
              <a:t>분석을 보여드리고 여름이</a:t>
            </a:r>
          </a:p>
          <a:p>
            <a:r>
              <a:rPr lang="ko-KR" altLang="en-US" dirty="0" err="1" smtClean="0"/>
              <a:t>다가온만큼</a:t>
            </a:r>
            <a:r>
              <a:rPr lang="ko-KR" altLang="en-US" dirty="0" smtClean="0"/>
              <a:t> 지역별로 </a:t>
            </a:r>
            <a:r>
              <a:rPr lang="ko-KR" altLang="en-US" dirty="0" err="1" smtClean="0"/>
              <a:t>어느지역이</a:t>
            </a:r>
            <a:r>
              <a:rPr lang="ko-KR" altLang="en-US" dirty="0" smtClean="0"/>
              <a:t> 폭염의 빈도가 높을지에 대해 </a:t>
            </a:r>
            <a:r>
              <a:rPr lang="ko-KR" altLang="en-US" dirty="0" err="1" smtClean="0"/>
              <a:t>텍스트마이닝을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보여드릴것입니다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49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프로젝트에서는 연도별로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계절별로 나누어 기온과 강수량 분석을 보여드리고 여름이</a:t>
            </a:r>
          </a:p>
          <a:p>
            <a:r>
              <a:rPr lang="ko-KR" altLang="en-US" dirty="0" err="1" smtClean="0"/>
              <a:t>다가온만큼</a:t>
            </a:r>
            <a:r>
              <a:rPr lang="ko-KR" altLang="en-US" dirty="0" smtClean="0"/>
              <a:t> 지역별로 </a:t>
            </a:r>
            <a:r>
              <a:rPr lang="ko-KR" altLang="en-US" dirty="0" err="1" smtClean="0"/>
              <a:t>어느지역이</a:t>
            </a:r>
            <a:r>
              <a:rPr lang="ko-KR" altLang="en-US" dirty="0" smtClean="0"/>
              <a:t> 폭염 빈도가 높을지에 대해 </a:t>
            </a:r>
            <a:r>
              <a:rPr lang="ko-KR" altLang="en-US" dirty="0" err="1" smtClean="0"/>
              <a:t>텍스트마이닝을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보여드릴것입니다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11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정말 감사하게도 국내 기상 자료는 기상청 기상 </a:t>
            </a:r>
            <a:r>
              <a:rPr lang="ko-KR" altLang="en-US" dirty="0" err="1" smtClean="0"/>
              <a:t>자료개방포털에서</a:t>
            </a:r>
            <a:r>
              <a:rPr lang="ko-KR" altLang="en-US" dirty="0" smtClean="0"/>
              <a:t> 공공데이터를 가져올 수 있었습니다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</a:t>
            </a:r>
            <a:r>
              <a:rPr lang="en-US" altLang="ko-KR" dirty="0" smtClean="0"/>
              <a:t>2010~2020</a:t>
            </a:r>
            <a:r>
              <a:rPr lang="ko-KR" altLang="en-US" dirty="0" smtClean="0"/>
              <a:t>년도 국내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년치의 기온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강수량에 대한 데이터를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 형태로 가지고 왔습니다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3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17.png"/><Relationship Id="rId10" Type="http://schemas.openxmlformats.org/officeDocument/2006/relationships/image" Target="../media/image67.png"/><Relationship Id="rId4" Type="http://schemas.openxmlformats.org/officeDocument/2006/relationships/image" Target="../media/image12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17.png"/><Relationship Id="rId10" Type="http://schemas.openxmlformats.org/officeDocument/2006/relationships/image" Target="../media/image70.png"/><Relationship Id="rId4" Type="http://schemas.openxmlformats.org/officeDocument/2006/relationships/image" Target="../media/image1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73.png"/><Relationship Id="rId4" Type="http://schemas.openxmlformats.org/officeDocument/2006/relationships/image" Target="../media/image12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77.png"/><Relationship Id="rId5" Type="http://schemas.openxmlformats.org/officeDocument/2006/relationships/image" Target="../media/image17.png"/><Relationship Id="rId10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80.png"/><Relationship Id="rId5" Type="http://schemas.openxmlformats.org/officeDocument/2006/relationships/image" Target="../media/image17.png"/><Relationship Id="rId10" Type="http://schemas.openxmlformats.org/officeDocument/2006/relationships/image" Target="../media/image79.png"/><Relationship Id="rId4" Type="http://schemas.openxmlformats.org/officeDocument/2006/relationships/image" Target="../media/image12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83.png"/><Relationship Id="rId5" Type="http://schemas.openxmlformats.org/officeDocument/2006/relationships/image" Target="../media/image17.png"/><Relationship Id="rId10" Type="http://schemas.openxmlformats.org/officeDocument/2006/relationships/image" Target="../media/image82.png"/><Relationship Id="rId4" Type="http://schemas.openxmlformats.org/officeDocument/2006/relationships/image" Target="../media/image12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86.png"/><Relationship Id="rId5" Type="http://schemas.openxmlformats.org/officeDocument/2006/relationships/image" Target="../media/image17.png"/><Relationship Id="rId10" Type="http://schemas.openxmlformats.org/officeDocument/2006/relationships/image" Target="../media/image85.pn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91.png"/><Relationship Id="rId5" Type="http://schemas.openxmlformats.org/officeDocument/2006/relationships/image" Target="../media/image17.png"/><Relationship Id="rId10" Type="http://schemas.openxmlformats.org/officeDocument/2006/relationships/image" Target="../media/image90.png"/><Relationship Id="rId4" Type="http://schemas.openxmlformats.org/officeDocument/2006/relationships/image" Target="../media/image12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93.pn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96.png"/><Relationship Id="rId5" Type="http://schemas.openxmlformats.org/officeDocument/2006/relationships/image" Target="../media/image17.png"/><Relationship Id="rId10" Type="http://schemas.openxmlformats.org/officeDocument/2006/relationships/image" Target="../media/image95.png"/><Relationship Id="rId4" Type="http://schemas.openxmlformats.org/officeDocument/2006/relationships/image" Target="../media/image12.pn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9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image" Target="../media/image97.png"/><Relationship Id="rId5" Type="http://schemas.openxmlformats.org/officeDocument/2006/relationships/image" Target="../media/image1.png"/><Relationship Id="rId10" Type="http://schemas.openxmlformats.org/officeDocument/2006/relationships/image" Target="../media/image88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01.png"/><Relationship Id="rId5" Type="http://schemas.openxmlformats.org/officeDocument/2006/relationships/image" Target="../media/image17.png"/><Relationship Id="rId10" Type="http://schemas.openxmlformats.org/officeDocument/2006/relationships/image" Target="../media/image100.png"/><Relationship Id="rId4" Type="http://schemas.openxmlformats.org/officeDocument/2006/relationships/image" Target="../media/image12.png"/><Relationship Id="rId9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10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11" Type="http://schemas.openxmlformats.org/officeDocument/2006/relationships/image" Target="../media/image102.png"/><Relationship Id="rId5" Type="http://schemas.openxmlformats.org/officeDocument/2006/relationships/image" Target="../media/image1.png"/><Relationship Id="rId10" Type="http://schemas.openxmlformats.org/officeDocument/2006/relationships/image" Target="../media/image88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06.png"/><Relationship Id="rId5" Type="http://schemas.openxmlformats.org/officeDocument/2006/relationships/image" Target="../media/image17.png"/><Relationship Id="rId10" Type="http://schemas.openxmlformats.org/officeDocument/2006/relationships/image" Target="../media/image105.png"/><Relationship Id="rId4" Type="http://schemas.openxmlformats.org/officeDocument/2006/relationships/image" Target="../media/image12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10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11" Type="http://schemas.openxmlformats.org/officeDocument/2006/relationships/image" Target="../media/image107.png"/><Relationship Id="rId5" Type="http://schemas.openxmlformats.org/officeDocument/2006/relationships/image" Target="../media/image1.png"/><Relationship Id="rId10" Type="http://schemas.openxmlformats.org/officeDocument/2006/relationships/image" Target="../media/image88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11.png"/><Relationship Id="rId5" Type="http://schemas.openxmlformats.org/officeDocument/2006/relationships/image" Target="../media/image17.png"/><Relationship Id="rId10" Type="http://schemas.openxmlformats.org/officeDocument/2006/relationships/image" Target="../media/image110.png"/><Relationship Id="rId4" Type="http://schemas.openxmlformats.org/officeDocument/2006/relationships/image" Target="../media/image12.png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16.png"/><Relationship Id="rId5" Type="http://schemas.openxmlformats.org/officeDocument/2006/relationships/image" Target="../media/image17.png"/><Relationship Id="rId10" Type="http://schemas.openxmlformats.org/officeDocument/2006/relationships/image" Target="../media/image115.png"/><Relationship Id="rId4" Type="http://schemas.openxmlformats.org/officeDocument/2006/relationships/image" Target="../media/image12.png"/><Relationship Id="rId9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118.png"/><Relationship Id="rId4" Type="http://schemas.openxmlformats.org/officeDocument/2006/relationships/image" Target="../media/image12.png"/><Relationship Id="rId9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120.png"/><Relationship Id="rId4" Type="http://schemas.openxmlformats.org/officeDocument/2006/relationships/image" Target="../media/image12.png"/><Relationship Id="rId9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23.png"/><Relationship Id="rId5" Type="http://schemas.openxmlformats.org/officeDocument/2006/relationships/image" Target="../media/image17.png"/><Relationship Id="rId10" Type="http://schemas.openxmlformats.org/officeDocument/2006/relationships/image" Target="../media/image122.png"/><Relationship Id="rId4" Type="http://schemas.openxmlformats.org/officeDocument/2006/relationships/image" Target="../media/image12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128.png"/><Relationship Id="rId4" Type="http://schemas.openxmlformats.org/officeDocument/2006/relationships/image" Target="../media/image12.png"/><Relationship Id="rId9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31.png"/><Relationship Id="rId5" Type="http://schemas.openxmlformats.org/officeDocument/2006/relationships/image" Target="../media/image17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62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5876" y="7230403"/>
            <a:ext cx="5433962" cy="659989"/>
            <a:chOff x="6425876" y="7230403"/>
            <a:chExt cx="5433962" cy="659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5876" y="7230403"/>
              <a:ext cx="5433962" cy="6599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16774" y="7326317"/>
            <a:ext cx="3218034" cy="465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5140" y="2593151"/>
            <a:ext cx="5663595" cy="1530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89333" y="5980761"/>
            <a:ext cx="1643954" cy="284953"/>
            <a:chOff x="3889333" y="5980761"/>
            <a:chExt cx="1643954" cy="2849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148" y="6078227"/>
              <a:ext cx="1638326" cy="187487"/>
              <a:chOff x="3892148" y="6078227"/>
              <a:chExt cx="1638326" cy="1874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148" y="6078227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92148" y="6018567"/>
              <a:ext cx="1638326" cy="131585"/>
              <a:chOff x="3892148" y="6018567"/>
              <a:chExt cx="1638326" cy="1315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92148" y="6018567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89333" y="5980761"/>
              <a:ext cx="1643954" cy="59647"/>
              <a:chOff x="3889333" y="5980761"/>
              <a:chExt cx="1643954" cy="596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89333" y="5980761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70309" y="5970784"/>
            <a:ext cx="1643954" cy="284953"/>
            <a:chOff x="5670309" y="5970784"/>
            <a:chExt cx="1643954" cy="2849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73123" y="6068251"/>
              <a:ext cx="1638326" cy="187487"/>
              <a:chOff x="5673123" y="6068251"/>
              <a:chExt cx="1638326" cy="1874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73123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73123" y="6008590"/>
              <a:ext cx="1638326" cy="131585"/>
              <a:chOff x="5673123" y="6008590"/>
              <a:chExt cx="1638326" cy="1315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73123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70309" y="5970784"/>
              <a:ext cx="1643954" cy="59647"/>
              <a:chOff x="5670309" y="5970784"/>
              <a:chExt cx="1643954" cy="5964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70309" y="597078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451284" y="5970784"/>
            <a:ext cx="1643954" cy="284953"/>
            <a:chOff x="7451284" y="5970784"/>
            <a:chExt cx="1643954" cy="28495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454098" y="6068251"/>
              <a:ext cx="1638326" cy="187487"/>
              <a:chOff x="7454098" y="6068251"/>
              <a:chExt cx="1638326" cy="1874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54098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54098" y="6008590"/>
              <a:ext cx="1638326" cy="131585"/>
              <a:chOff x="7454098" y="6008590"/>
              <a:chExt cx="1638326" cy="1315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54098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451284" y="5970784"/>
              <a:ext cx="1643954" cy="59647"/>
              <a:chOff x="7451284" y="5970784"/>
              <a:chExt cx="1643954" cy="5964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51284" y="597078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241991" y="5980761"/>
            <a:ext cx="1643954" cy="284953"/>
            <a:chOff x="9241991" y="5980761"/>
            <a:chExt cx="1643954" cy="28495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244806" y="6078227"/>
              <a:ext cx="1638326" cy="187487"/>
              <a:chOff x="9244806" y="6078227"/>
              <a:chExt cx="1638326" cy="18748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44806" y="6078227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244806" y="6018567"/>
              <a:ext cx="1638326" cy="131585"/>
              <a:chOff x="9244806" y="6018567"/>
              <a:chExt cx="1638326" cy="1315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44806" y="6018567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241991" y="5980761"/>
              <a:ext cx="1643954" cy="59647"/>
              <a:chOff x="9241991" y="5980761"/>
              <a:chExt cx="1643954" cy="5964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41991" y="5980761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908390" y="5970784"/>
            <a:ext cx="1643954" cy="284953"/>
            <a:chOff x="10908390" y="5970784"/>
            <a:chExt cx="1643954" cy="28495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911204" y="6068251"/>
              <a:ext cx="1638326" cy="187487"/>
              <a:chOff x="10911204" y="6068251"/>
              <a:chExt cx="1638326" cy="18748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11204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911204" y="6008590"/>
              <a:ext cx="1638326" cy="131585"/>
              <a:chOff x="10911204" y="6008590"/>
              <a:chExt cx="1638326" cy="13158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11204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908390" y="5970784"/>
              <a:ext cx="1643954" cy="59647"/>
              <a:chOff x="10908390" y="5970784"/>
              <a:chExt cx="1643954" cy="5964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908390" y="597078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2650194" y="5970784"/>
            <a:ext cx="1643954" cy="284953"/>
            <a:chOff x="12650194" y="5970784"/>
            <a:chExt cx="1643954" cy="28495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653009" y="6068251"/>
              <a:ext cx="1638326" cy="187487"/>
              <a:chOff x="12653009" y="6068251"/>
              <a:chExt cx="1638326" cy="18748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53009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653009" y="6008590"/>
              <a:ext cx="1638326" cy="131585"/>
              <a:chOff x="12653009" y="6008590"/>
              <a:chExt cx="1638326" cy="1315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53009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650194" y="5970784"/>
              <a:ext cx="1643954" cy="59647"/>
              <a:chOff x="12650194" y="5970784"/>
              <a:chExt cx="1643954" cy="5964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650194" y="5970784"/>
                <a:ext cx="1643954" cy="59647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669" y="2193842"/>
            <a:ext cx="1320659" cy="354385"/>
          </a:xfrm>
          <a:prstGeom prst="rect">
            <a:avLst/>
          </a:prstGeom>
        </p:spPr>
      </p:pic>
      <p:pic>
        <p:nvPicPr>
          <p:cNvPr id="55" name="Object 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2931" y="3388874"/>
            <a:ext cx="14656149" cy="4346949"/>
          </a:xfrm>
          <a:prstGeom prst="rect">
            <a:avLst/>
          </a:prstGeom>
        </p:spPr>
      </p:pic>
      <p:pic>
        <p:nvPicPr>
          <p:cNvPr id="54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2712" y="3224874"/>
            <a:ext cx="14425975" cy="4346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5764674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06128" y="2994472"/>
            <a:ext cx="8245919" cy="5483536"/>
            <a:chOff x="5006128" y="2994472"/>
            <a:chExt cx="8245919" cy="54835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6128" y="2994472"/>
              <a:ext cx="8245919" cy="54835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1471" y="8713910"/>
            <a:ext cx="3194803" cy="3376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9992" y="2778813"/>
            <a:ext cx="3878293" cy="610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5764674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4913" y="3942028"/>
            <a:ext cx="7274034" cy="4473531"/>
            <a:chOff x="1454913" y="3942028"/>
            <a:chExt cx="7274034" cy="44735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4913" y="3942028"/>
              <a:ext cx="7274034" cy="44735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5428" y="3942028"/>
            <a:ext cx="7333657" cy="4473531"/>
            <a:chOff x="9405428" y="3942028"/>
            <a:chExt cx="7333657" cy="4473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5428" y="3942028"/>
              <a:ext cx="7333657" cy="4473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1599" y="2775702"/>
            <a:ext cx="5133758" cy="635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5764674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19800" y="2874732"/>
            <a:ext cx="7447658" cy="5967436"/>
            <a:chOff x="5419028" y="2875046"/>
            <a:chExt cx="7447658" cy="59674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9028" y="2875046"/>
              <a:ext cx="7447658" cy="59674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0091" y="2808051"/>
            <a:ext cx="4066825" cy="60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3282580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2376" y="3464293"/>
            <a:ext cx="6661292" cy="5429793"/>
            <a:chOff x="1492376" y="3464293"/>
            <a:chExt cx="6661292" cy="54297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2376" y="3464293"/>
              <a:ext cx="6661292" cy="5429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7758" y="3397962"/>
            <a:ext cx="8311720" cy="5496125"/>
            <a:chOff x="8377758" y="3397962"/>
            <a:chExt cx="8311720" cy="54961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7758" y="3397962"/>
              <a:ext cx="8311720" cy="54961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8613" y="2685109"/>
            <a:ext cx="5789524" cy="635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3282580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5813" y="5142857"/>
            <a:ext cx="7472234" cy="2375103"/>
            <a:chOff x="1355813" y="5142857"/>
            <a:chExt cx="7472234" cy="23751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5813" y="5142857"/>
              <a:ext cx="7472234" cy="23751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0403" y="3316254"/>
            <a:ext cx="8023878" cy="5292345"/>
            <a:chOff x="8950403" y="3316254"/>
            <a:chExt cx="8023878" cy="52923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0403" y="3316254"/>
              <a:ext cx="8023878" cy="52923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08624" y="2699625"/>
            <a:ext cx="5491149" cy="635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3282580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7043" y="3193510"/>
            <a:ext cx="6109773" cy="5803673"/>
            <a:chOff x="2037043" y="3193510"/>
            <a:chExt cx="6109773" cy="58036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7043" y="3193510"/>
              <a:ext cx="6109773" cy="58036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11149" y="3193510"/>
            <a:ext cx="8611052" cy="5726350"/>
            <a:chOff x="8311149" y="3193510"/>
            <a:chExt cx="8611052" cy="5726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1149" y="3193510"/>
              <a:ext cx="8611052" cy="57263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4193" y="2688430"/>
            <a:ext cx="4722592" cy="60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3282580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4181" y="4773362"/>
            <a:ext cx="8159493" cy="2160614"/>
            <a:chOff x="1404181" y="4773362"/>
            <a:chExt cx="8159493" cy="21606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181" y="4773362"/>
              <a:ext cx="8159493" cy="2160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4185" y="2999904"/>
            <a:ext cx="6297673" cy="6233899"/>
            <a:chOff x="10214185" y="2999904"/>
            <a:chExt cx="6297673" cy="62338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4185" y="2999904"/>
              <a:ext cx="6297673" cy="62338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5176" y="2688220"/>
            <a:ext cx="4424218" cy="610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9170" y="447876"/>
            <a:ext cx="16957529" cy="9389961"/>
            <a:chOff x="719170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170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4228" y="3672571"/>
            <a:ext cx="10769083" cy="17543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1352" y="6695344"/>
            <a:ext cx="1643954" cy="284953"/>
            <a:chOff x="4811352" y="6695344"/>
            <a:chExt cx="1643954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4166" y="6792810"/>
              <a:ext cx="1638326" cy="187487"/>
              <a:chOff x="4814166" y="6792810"/>
              <a:chExt cx="1638326" cy="1874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416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4166" y="6733150"/>
              <a:ext cx="1638326" cy="131585"/>
              <a:chOff x="4814166" y="6733150"/>
              <a:chExt cx="1638326" cy="1315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416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11352" y="6695344"/>
              <a:ext cx="1643954" cy="59647"/>
              <a:chOff x="4811352" y="6695344"/>
              <a:chExt cx="1643954" cy="596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1135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582803" y="6685367"/>
            <a:ext cx="1643954" cy="284953"/>
            <a:chOff x="6582803" y="6685367"/>
            <a:chExt cx="1643954" cy="28495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85618" y="6782833"/>
              <a:ext cx="1638326" cy="187487"/>
              <a:chOff x="6585618" y="6782833"/>
              <a:chExt cx="1638326" cy="1874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8561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85618" y="6723173"/>
              <a:ext cx="1638326" cy="131585"/>
              <a:chOff x="6585618" y="6723173"/>
              <a:chExt cx="1638326" cy="1315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8561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82803" y="6685367"/>
              <a:ext cx="1643954" cy="59647"/>
              <a:chOff x="6582803" y="6685367"/>
              <a:chExt cx="1643954" cy="5964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82803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344731" y="6685367"/>
            <a:ext cx="1643954" cy="284953"/>
            <a:chOff x="8344731" y="6685367"/>
            <a:chExt cx="1643954" cy="28495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347545" y="6782833"/>
              <a:ext cx="1638326" cy="187487"/>
              <a:chOff x="8347545" y="6782833"/>
              <a:chExt cx="1638326" cy="1874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7545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47545" y="6723173"/>
              <a:ext cx="1638326" cy="131585"/>
              <a:chOff x="8347545" y="6723173"/>
              <a:chExt cx="1638326" cy="1315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47545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44731" y="6685367"/>
              <a:ext cx="1643954" cy="59647"/>
              <a:chOff x="8344731" y="6685367"/>
              <a:chExt cx="1643954" cy="5964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44731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68772" y="6695344"/>
            <a:ext cx="1643954" cy="284953"/>
            <a:chOff x="10068772" y="6695344"/>
            <a:chExt cx="1643954" cy="28495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071586" y="6792810"/>
              <a:ext cx="1638326" cy="187487"/>
              <a:chOff x="10071586" y="6792810"/>
              <a:chExt cx="1638326" cy="18748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7158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071586" y="6733150"/>
              <a:ext cx="1638326" cy="131585"/>
              <a:chOff x="10071586" y="6733150"/>
              <a:chExt cx="1638326" cy="1315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7158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068772" y="6695344"/>
              <a:ext cx="1643954" cy="59647"/>
              <a:chOff x="10068772" y="6695344"/>
              <a:chExt cx="1643954" cy="5964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6877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1744694" y="6685367"/>
            <a:ext cx="1643954" cy="284953"/>
            <a:chOff x="11744694" y="6685367"/>
            <a:chExt cx="1643954" cy="28495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47508" y="6782833"/>
              <a:ext cx="1638326" cy="187487"/>
              <a:chOff x="11747508" y="6782833"/>
              <a:chExt cx="1638326" cy="18748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50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747508" y="6723173"/>
              <a:ext cx="1638326" cy="131585"/>
              <a:chOff x="11747508" y="6723173"/>
              <a:chExt cx="1638326" cy="13158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750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44694" y="6685367"/>
              <a:ext cx="1643954" cy="59647"/>
              <a:chOff x="11744694" y="6685367"/>
              <a:chExt cx="1643954" cy="5964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44694" y="6685367"/>
                <a:ext cx="1643954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7571" y="2559095"/>
            <a:ext cx="3401008" cy="6032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8823" y="3499417"/>
            <a:ext cx="2674429" cy="3827595"/>
            <a:chOff x="1897571" y="3906705"/>
            <a:chExt cx="3013572" cy="4340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571" y="3906705"/>
              <a:ext cx="3013572" cy="4340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90444" y="2729550"/>
            <a:ext cx="11347129" cy="6227346"/>
            <a:chOff x="6057143" y="3389796"/>
            <a:chExt cx="10359748" cy="53741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3389796"/>
              <a:ext cx="10359748" cy="53741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0822" y="2438777"/>
            <a:ext cx="8810414" cy="6794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62600" y="2969416"/>
            <a:ext cx="7080118" cy="6297318"/>
            <a:chOff x="5954155" y="3399407"/>
            <a:chExt cx="6377404" cy="58978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4155" y="3399407"/>
              <a:ext cx="6377404" cy="5897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8631" y="1508135"/>
            <a:ext cx="1370904" cy="10673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6495" y="6493430"/>
            <a:ext cx="1471963" cy="6399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36262" y="6508369"/>
            <a:ext cx="1543428" cy="640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8527" y="2944855"/>
            <a:ext cx="6325247" cy="464437"/>
            <a:chOff x="1878527" y="2944855"/>
            <a:chExt cx="6325247" cy="4644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8527" y="2944855"/>
              <a:ext cx="6325247" cy="4644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2536" y="3035460"/>
            <a:ext cx="2158472" cy="2879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7934" y="4799345"/>
            <a:ext cx="1512243" cy="1512243"/>
            <a:chOff x="3017934" y="4799345"/>
            <a:chExt cx="1512243" cy="15122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7934" y="4799345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33012" y="4799345"/>
            <a:ext cx="1512243" cy="1512243"/>
            <a:chOff x="6433012" y="4799345"/>
            <a:chExt cx="1512243" cy="15122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3012" y="4799345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7310" y="4799345"/>
            <a:ext cx="1512243" cy="1512243"/>
            <a:chOff x="10257310" y="4799345"/>
            <a:chExt cx="1512243" cy="1512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57310" y="4799345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0539" y="4799345"/>
            <a:ext cx="1512243" cy="1512243"/>
            <a:chOff x="13800539" y="4799345"/>
            <a:chExt cx="1512243" cy="15122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00539" y="4799345"/>
              <a:ext cx="1512243" cy="15122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65224" y="5126895"/>
            <a:ext cx="969143" cy="10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79245" y="5090714"/>
            <a:ext cx="969143" cy="1028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90977" y="5066780"/>
            <a:ext cx="969143" cy="10285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48147" y="5090714"/>
            <a:ext cx="969143" cy="10285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24940" y="6493430"/>
            <a:ext cx="1542718" cy="64087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14954" y="6478487"/>
            <a:ext cx="1848489" cy="6408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10051" y="7454026"/>
            <a:ext cx="4236950" cy="4571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44877" y="8144220"/>
            <a:ext cx="4069949" cy="45713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72801" y="7991839"/>
            <a:ext cx="4069948" cy="457132"/>
          </a:xfrm>
          <a:prstGeom prst="rect">
            <a:avLst/>
          </a:prstGeom>
        </p:spPr>
      </p:pic>
      <p:pic>
        <p:nvPicPr>
          <p:cNvPr id="41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87544" y="7439087"/>
            <a:ext cx="3900048" cy="457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2468" y="2414579"/>
            <a:ext cx="3741730" cy="663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7801" y="2705100"/>
            <a:ext cx="11144716" cy="6556660"/>
            <a:chOff x="6181677" y="3030200"/>
            <a:chExt cx="10235214" cy="61027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1677" y="3030200"/>
              <a:ext cx="10235214" cy="6102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3199" y="3742103"/>
            <a:ext cx="2598229" cy="3773462"/>
            <a:chOff x="1897571" y="3960838"/>
            <a:chExt cx="2935586" cy="44033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7571" y="3960838"/>
              <a:ext cx="2935586" cy="44033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3997" y="2509854"/>
            <a:ext cx="3530893" cy="546184"/>
          </a:xfrm>
          <a:prstGeom prst="rect">
            <a:avLst/>
          </a:prstGeom>
        </p:spPr>
      </p:pic>
      <p:pic>
        <p:nvPicPr>
          <p:cNvPr id="2" name="bandicam 2021-06-15 10-28-57-2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15917" y="2804628"/>
            <a:ext cx="8253879" cy="6435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8823" y="3713662"/>
            <a:ext cx="2903029" cy="3669716"/>
            <a:chOff x="1897571" y="4140784"/>
            <a:chExt cx="3194359" cy="42466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7571" y="4140784"/>
              <a:ext cx="3194359" cy="42466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0681" y="2468808"/>
            <a:ext cx="3401573" cy="6033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80276" y="2744566"/>
            <a:ext cx="11322239" cy="6285134"/>
            <a:chOff x="5745315" y="3357600"/>
            <a:chExt cx="10671576" cy="5482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5315" y="3357600"/>
              <a:ext cx="10671576" cy="54825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31188" y="2460135"/>
            <a:ext cx="7258909" cy="548460"/>
          </a:xfrm>
          <a:prstGeom prst="rect">
            <a:avLst/>
          </a:prstGeom>
        </p:spPr>
      </p:pic>
      <p:pic>
        <p:nvPicPr>
          <p:cNvPr id="2" name="bandicam 2021-06-15 10-25-20-27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98987" y="2933700"/>
            <a:ext cx="8087739" cy="6306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5760" y="2426611"/>
            <a:ext cx="3741730" cy="663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4272" y="4321433"/>
            <a:ext cx="3952611" cy="2517437"/>
            <a:chOff x="1868823" y="5223786"/>
            <a:chExt cx="3952611" cy="2517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8823" y="5223786"/>
              <a:ext cx="3952611" cy="25174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43599" y="2729762"/>
            <a:ext cx="10473291" cy="6299938"/>
            <a:chOff x="6493855" y="3662210"/>
            <a:chExt cx="9923036" cy="51599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3855" y="3662210"/>
              <a:ext cx="9923036" cy="51599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9697" y="2444744"/>
            <a:ext cx="8574051" cy="603306"/>
          </a:xfrm>
          <a:prstGeom prst="rect">
            <a:avLst/>
          </a:prstGeom>
        </p:spPr>
      </p:pic>
      <p:pic>
        <p:nvPicPr>
          <p:cNvPr id="2" name="bandicam 2021-06-15 10-30-28-9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08180" y="2982168"/>
            <a:ext cx="8069353" cy="6291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657600" y="3195929"/>
            <a:ext cx="5763243" cy="1209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19600" y="5143500"/>
            <a:ext cx="2667000" cy="3810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7318" y="2424727"/>
            <a:ext cx="5740779" cy="6280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0243" y="4268702"/>
            <a:ext cx="8274115" cy="2868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0001" y="3633405"/>
            <a:ext cx="5217207" cy="542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77971" y="6530223"/>
            <a:ext cx="3557051" cy="1263254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2895600" y="6560684"/>
            <a:ext cx="914401" cy="5769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위쪽 화살표 22"/>
          <p:cNvSpPr/>
          <p:nvPr/>
        </p:nvSpPr>
        <p:spPr>
          <a:xfrm>
            <a:off x="5607300" y="4175788"/>
            <a:ext cx="488700" cy="96771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6317" y="2025879"/>
            <a:ext cx="7271499" cy="730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6546" y="2444744"/>
            <a:ext cx="5680560" cy="6033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1672" y="2931695"/>
            <a:ext cx="13618327" cy="6302137"/>
            <a:chOff x="6039659" y="3104476"/>
            <a:chExt cx="6206396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659" y="3104476"/>
              <a:ext cx="6206396" cy="61714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3343" y="2495596"/>
            <a:ext cx="2137617" cy="3013269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7010400" y="2872370"/>
            <a:ext cx="3505200" cy="7913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6025" y="2446097"/>
            <a:ext cx="3990826" cy="601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2857500"/>
            <a:ext cx="7056147" cy="6321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6025" y="2444744"/>
            <a:ext cx="3990826" cy="6033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0843" y="2976372"/>
            <a:ext cx="6934200" cy="6132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9876" y="1474229"/>
            <a:ext cx="2419242" cy="10673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7673" y="5131518"/>
            <a:ext cx="3578135" cy="30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8819" y="3235673"/>
            <a:ext cx="6727921" cy="2534593"/>
            <a:chOff x="1868819" y="3235673"/>
            <a:chExt cx="6727921" cy="2534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8819" y="3235673"/>
              <a:ext cx="6727921" cy="2534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9221" y="3235673"/>
            <a:ext cx="6738968" cy="2538755"/>
            <a:chOff x="9839221" y="3235673"/>
            <a:chExt cx="6738968" cy="25387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9221" y="3235673"/>
              <a:ext cx="6738968" cy="25387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39221" y="6389887"/>
            <a:ext cx="6727921" cy="2534593"/>
            <a:chOff x="9839221" y="6389887"/>
            <a:chExt cx="6727921" cy="2534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9221" y="6389887"/>
              <a:ext cx="6727921" cy="2534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68819" y="6389887"/>
            <a:ext cx="6738968" cy="2538755"/>
            <a:chOff x="1868819" y="6389887"/>
            <a:chExt cx="6738968" cy="25387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8819" y="6389887"/>
              <a:ext cx="6738968" cy="25387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9439" y="3804725"/>
            <a:ext cx="832995" cy="4590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5153" y="4213515"/>
            <a:ext cx="1264984" cy="3885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39931" y="6970855"/>
            <a:ext cx="832995" cy="4590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45645" y="7324454"/>
            <a:ext cx="1450630" cy="388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53715" y="3804725"/>
            <a:ext cx="832995" cy="457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5645" y="4237281"/>
            <a:ext cx="1264984" cy="3885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79439" y="6970855"/>
            <a:ext cx="832995" cy="4590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85153" y="7400854"/>
            <a:ext cx="1264984" cy="388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1279" y="2446773"/>
            <a:ext cx="4935896" cy="6008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7002" y="4834021"/>
            <a:ext cx="6358989" cy="2472940"/>
            <a:chOff x="1557002" y="4834021"/>
            <a:chExt cx="6358989" cy="24729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7002" y="4834021"/>
              <a:ext cx="6358989" cy="24729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47798" y="4201946"/>
            <a:ext cx="3416179" cy="433801"/>
            <a:chOff x="4499812" y="4165962"/>
            <a:chExt cx="3416179" cy="4338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499812" y="4165962"/>
              <a:ext cx="3416179" cy="43380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0780" y="2781300"/>
            <a:ext cx="9091743" cy="63347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835" y="6801025"/>
            <a:ext cx="2048894" cy="607521"/>
            <a:chOff x="11292205" y="3532376"/>
            <a:chExt cx="2048894" cy="6075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92205" y="3532376"/>
              <a:ext cx="2048894" cy="607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4636" y="4175273"/>
            <a:ext cx="2146616" cy="616901"/>
            <a:chOff x="14789486" y="4153666"/>
            <a:chExt cx="2179587" cy="5545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89486" y="4153666"/>
              <a:ext cx="2179587" cy="554569"/>
            </a:xfrm>
            <a:prstGeom prst="rect">
              <a:avLst/>
            </a:prstGeom>
          </p:spPr>
        </p:pic>
      </p:grpSp>
      <p:sp>
        <p:nvSpPr>
          <p:cNvPr id="4" name="위쪽 화살표 3"/>
          <p:cNvSpPr/>
          <p:nvPr/>
        </p:nvSpPr>
        <p:spPr>
          <a:xfrm>
            <a:off x="4980069" y="4810563"/>
            <a:ext cx="506331" cy="75547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7360" y="2453272"/>
            <a:ext cx="9141458" cy="570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85013" y="3104697"/>
            <a:ext cx="6311904" cy="6104942"/>
            <a:chOff x="6253991" y="3589122"/>
            <a:chExt cx="5777733" cy="55591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3991" y="3589122"/>
              <a:ext cx="5777733" cy="55591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5996" y="2472167"/>
            <a:ext cx="6038605" cy="548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2233" y="5046079"/>
            <a:ext cx="5370106" cy="1792739"/>
            <a:chOff x="1382232" y="5046079"/>
            <a:chExt cx="6075307" cy="21634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2232" y="5046079"/>
              <a:ext cx="6075307" cy="21634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0704" y="6372534"/>
            <a:ext cx="2009107" cy="639917"/>
            <a:chOff x="4544093" y="7475383"/>
            <a:chExt cx="2208245" cy="703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44093" y="7475383"/>
              <a:ext cx="2208245" cy="7035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24180" y="4100549"/>
            <a:ext cx="3085714" cy="411429"/>
            <a:chOff x="4759062" y="4225236"/>
            <a:chExt cx="3085714" cy="41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759062" y="4225236"/>
              <a:ext cx="3085714" cy="41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39988" y="2627871"/>
            <a:ext cx="8984692" cy="6556165"/>
            <a:chOff x="7918505" y="2935574"/>
            <a:chExt cx="8498387" cy="6252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18505" y="2935574"/>
              <a:ext cx="8498387" cy="62525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5538" y="4684693"/>
            <a:ext cx="2168444" cy="561705"/>
            <a:chOff x="14801328" y="4862004"/>
            <a:chExt cx="2168444" cy="5617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01328" y="4862004"/>
              <a:ext cx="2168444" cy="561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77447" y="3243126"/>
            <a:ext cx="2509773" cy="725368"/>
            <a:chOff x="10981090" y="3705583"/>
            <a:chExt cx="2509773" cy="7253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81090" y="3705583"/>
              <a:ext cx="2509773" cy="725368"/>
            </a:xfrm>
            <a:prstGeom prst="rect">
              <a:avLst/>
            </a:prstGeom>
          </p:spPr>
        </p:pic>
      </p:grpSp>
      <p:sp>
        <p:nvSpPr>
          <p:cNvPr id="2" name="위쪽 화살표 1"/>
          <p:cNvSpPr/>
          <p:nvPr/>
        </p:nvSpPr>
        <p:spPr>
          <a:xfrm>
            <a:off x="3854701" y="4684693"/>
            <a:ext cx="385030" cy="905513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2514600" y="6515100"/>
            <a:ext cx="1340101" cy="17739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3641" y="4044133"/>
            <a:ext cx="8120619" cy="2275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4043" y="3451048"/>
            <a:ext cx="3277628" cy="624610"/>
            <a:chOff x="7504043" y="3451048"/>
            <a:chExt cx="3277628" cy="624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4043" y="3451048"/>
              <a:ext cx="3277628" cy="624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7581" y="3541824"/>
            <a:ext cx="2373581" cy="4403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9687" y="6565715"/>
            <a:ext cx="7015274" cy="454396"/>
            <a:chOff x="5649687" y="6565715"/>
            <a:chExt cx="7015274" cy="454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9687" y="6565715"/>
              <a:ext cx="7015274" cy="454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8114" y="6643190"/>
            <a:ext cx="3778206" cy="30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3950" y="5676240"/>
            <a:ext cx="7337815" cy="284953"/>
            <a:chOff x="5473950" y="5676240"/>
            <a:chExt cx="7337815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03928" y="5773706"/>
              <a:ext cx="7277858" cy="187487"/>
              <a:chOff x="5503928" y="5773706"/>
              <a:chExt cx="7277858" cy="1874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03928" y="5773706"/>
                <a:ext cx="7277858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89643" y="5714045"/>
              <a:ext cx="7306429" cy="131585"/>
              <a:chOff x="5489643" y="5714045"/>
              <a:chExt cx="7306429" cy="1315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89643" y="5714045"/>
                <a:ext cx="7306429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73950" y="5676240"/>
              <a:ext cx="7337815" cy="59647"/>
              <a:chOff x="5473950" y="5676240"/>
              <a:chExt cx="7337815" cy="5964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73950" y="5676240"/>
                <a:ext cx="7337815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1352" y="6695344"/>
            <a:ext cx="1643954" cy="284953"/>
            <a:chOff x="4811352" y="6695344"/>
            <a:chExt cx="1643954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4166" y="6792810"/>
              <a:ext cx="1638326" cy="187487"/>
              <a:chOff x="4814166" y="6792810"/>
              <a:chExt cx="1638326" cy="1874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1416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4166" y="6733150"/>
              <a:ext cx="1638326" cy="131585"/>
              <a:chOff x="4814166" y="6733150"/>
              <a:chExt cx="1638326" cy="1315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1416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11352" y="6695344"/>
              <a:ext cx="1643954" cy="59647"/>
              <a:chOff x="4811352" y="6695344"/>
              <a:chExt cx="1643954" cy="596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135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582803" y="6685367"/>
            <a:ext cx="1643954" cy="284953"/>
            <a:chOff x="6582803" y="6685367"/>
            <a:chExt cx="1643954" cy="28495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85618" y="6782833"/>
              <a:ext cx="1638326" cy="187487"/>
              <a:chOff x="6585618" y="6782833"/>
              <a:chExt cx="1638326" cy="1874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8561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85618" y="6723173"/>
              <a:ext cx="1638326" cy="131585"/>
              <a:chOff x="6585618" y="6723173"/>
              <a:chExt cx="1638326" cy="1315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8561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82803" y="6685367"/>
              <a:ext cx="1643954" cy="59647"/>
              <a:chOff x="6582803" y="6685367"/>
              <a:chExt cx="1643954" cy="5964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82803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344731" y="6685367"/>
            <a:ext cx="1643954" cy="284953"/>
            <a:chOff x="8344731" y="6685367"/>
            <a:chExt cx="1643954" cy="28495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347545" y="6782833"/>
              <a:ext cx="1638326" cy="187487"/>
              <a:chOff x="8347545" y="6782833"/>
              <a:chExt cx="1638326" cy="18748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347545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47545" y="6723173"/>
              <a:ext cx="1638326" cy="131585"/>
              <a:chOff x="8347545" y="6723173"/>
              <a:chExt cx="1638326" cy="13158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47545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44731" y="6685367"/>
              <a:ext cx="1643954" cy="59647"/>
              <a:chOff x="8344731" y="6685367"/>
              <a:chExt cx="1643954" cy="5964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4731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68772" y="6695344"/>
            <a:ext cx="1643954" cy="284953"/>
            <a:chOff x="10068772" y="6695344"/>
            <a:chExt cx="1643954" cy="28495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071586" y="6792810"/>
              <a:ext cx="1638326" cy="187487"/>
              <a:chOff x="10071586" y="6792810"/>
              <a:chExt cx="1638326" cy="18748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7158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071586" y="6733150"/>
              <a:ext cx="1638326" cy="131585"/>
              <a:chOff x="10071586" y="6733150"/>
              <a:chExt cx="1638326" cy="13158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7158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068772" y="6695344"/>
              <a:ext cx="1643954" cy="59647"/>
              <a:chOff x="10068772" y="6695344"/>
              <a:chExt cx="1643954" cy="5964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6877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1744694" y="6685367"/>
            <a:ext cx="1643954" cy="284953"/>
            <a:chOff x="11744694" y="6685367"/>
            <a:chExt cx="1643954" cy="28495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47508" y="6782833"/>
              <a:ext cx="1638326" cy="187487"/>
              <a:chOff x="11747508" y="6782833"/>
              <a:chExt cx="1638326" cy="18748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4750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747508" y="6723173"/>
              <a:ext cx="1638326" cy="131585"/>
              <a:chOff x="11747508" y="6723173"/>
              <a:chExt cx="1638326" cy="1315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50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44694" y="6685367"/>
              <a:ext cx="1643954" cy="59647"/>
              <a:chOff x="11744694" y="6685367"/>
              <a:chExt cx="1643954" cy="5964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4694" y="6685367"/>
                <a:ext cx="1643954" cy="59647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9156" y="3807603"/>
            <a:ext cx="10647957" cy="4346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5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8629" y="1508133"/>
            <a:ext cx="2608986" cy="1067313"/>
          </a:xfrm>
          <a:prstGeom prst="rect">
            <a:avLst/>
          </a:prstGeom>
        </p:spPr>
      </p:pic>
      <p:grpSp>
        <p:nvGrpSpPr>
          <p:cNvPr id="16" name="그룹 1004"/>
          <p:cNvGrpSpPr/>
          <p:nvPr/>
        </p:nvGrpSpPr>
        <p:grpSpPr>
          <a:xfrm>
            <a:off x="1230828" y="4233824"/>
            <a:ext cx="6952045" cy="5010360"/>
            <a:chOff x="1230828" y="4233824"/>
            <a:chExt cx="6952045" cy="5010360"/>
          </a:xfrm>
        </p:grpSpPr>
        <p:pic>
          <p:nvPicPr>
            <p:cNvPr id="17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828" y="4233824"/>
              <a:ext cx="6952045" cy="5010360"/>
            </a:xfrm>
            <a:prstGeom prst="rect">
              <a:avLst/>
            </a:prstGeom>
          </p:spPr>
        </p:pic>
      </p:grpSp>
      <p:pic>
        <p:nvPicPr>
          <p:cNvPr id="18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351" y="3548127"/>
            <a:ext cx="10530276" cy="914263"/>
          </a:xfrm>
          <a:prstGeom prst="rect">
            <a:avLst/>
          </a:prstGeom>
        </p:spPr>
      </p:pic>
      <p:pic>
        <p:nvPicPr>
          <p:cNvPr id="19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6684" y="4443391"/>
            <a:ext cx="8210080" cy="934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1680" y="4638878"/>
            <a:ext cx="10960413" cy="1965993"/>
            <a:chOff x="1411680" y="4638878"/>
            <a:chExt cx="10960413" cy="19659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1680" y="4638878"/>
              <a:ext cx="10960413" cy="19659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8018" y="7064611"/>
            <a:ext cx="10442106" cy="2037093"/>
            <a:chOff x="6588018" y="7064611"/>
            <a:chExt cx="10442106" cy="2037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018" y="7064611"/>
              <a:ext cx="10442106" cy="2037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6936" y="2838409"/>
            <a:ext cx="8628958" cy="19872529"/>
          </a:xfrm>
          <a:prstGeom prst="rect">
            <a:avLst/>
          </a:prstGeom>
        </p:spPr>
      </p:pic>
      <p:pic>
        <p:nvPicPr>
          <p:cNvPr id="15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8629" y="1508133"/>
            <a:ext cx="2608986" cy="1067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8629" y="1508134"/>
            <a:ext cx="3375078" cy="1067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17889" y="4261366"/>
            <a:ext cx="283132" cy="283132"/>
            <a:chOff x="2817889" y="4261366"/>
            <a:chExt cx="283132" cy="2831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889" y="4261366"/>
              <a:ext cx="283132" cy="283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17889" y="5919701"/>
            <a:ext cx="283132" cy="283132"/>
            <a:chOff x="2817889" y="5919701"/>
            <a:chExt cx="283132" cy="2831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889" y="5919701"/>
              <a:ext cx="283132" cy="283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17889" y="7502553"/>
            <a:ext cx="283132" cy="283132"/>
            <a:chOff x="2817889" y="7502553"/>
            <a:chExt cx="283132" cy="2831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889" y="7502553"/>
              <a:ext cx="283132" cy="2831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3588" y="4021989"/>
            <a:ext cx="6958007" cy="9312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6737" y="5665579"/>
            <a:ext cx="6302528" cy="9312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74802" y="7233830"/>
            <a:ext cx="6546162" cy="931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92116"/>
            <a:ext cx="16957529" cy="9389961"/>
            <a:chOff x="664093" y="49211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9211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8629" y="1508134"/>
            <a:ext cx="3375078" cy="1067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6168" y="4039566"/>
            <a:ext cx="6465056" cy="9312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0400" y="5686672"/>
            <a:ext cx="8223408" cy="914263"/>
          </a:xfrm>
          <a:prstGeom prst="rect">
            <a:avLst/>
          </a:prstGeom>
        </p:spPr>
      </p:pic>
      <p:grpSp>
        <p:nvGrpSpPr>
          <p:cNvPr id="15" name="그룹 1004"/>
          <p:cNvGrpSpPr/>
          <p:nvPr/>
        </p:nvGrpSpPr>
        <p:grpSpPr>
          <a:xfrm>
            <a:off x="2817889" y="4261366"/>
            <a:ext cx="283132" cy="283132"/>
            <a:chOff x="2817889" y="4261366"/>
            <a:chExt cx="283132" cy="283132"/>
          </a:xfrm>
        </p:grpSpPr>
        <p:pic>
          <p:nvPicPr>
            <p:cNvPr id="17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7889" y="4261366"/>
              <a:ext cx="283132" cy="283132"/>
            </a:xfrm>
            <a:prstGeom prst="rect">
              <a:avLst/>
            </a:prstGeom>
          </p:spPr>
        </p:pic>
      </p:grpSp>
      <p:grpSp>
        <p:nvGrpSpPr>
          <p:cNvPr id="20" name="그룹 1005"/>
          <p:cNvGrpSpPr/>
          <p:nvPr/>
        </p:nvGrpSpPr>
        <p:grpSpPr>
          <a:xfrm>
            <a:off x="2817889" y="5919701"/>
            <a:ext cx="283132" cy="283132"/>
            <a:chOff x="2817889" y="5919701"/>
            <a:chExt cx="283132" cy="283132"/>
          </a:xfrm>
        </p:grpSpPr>
        <p:pic>
          <p:nvPicPr>
            <p:cNvPr id="21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7889" y="5919701"/>
              <a:ext cx="283132" cy="2831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9170" y="447876"/>
            <a:ext cx="16957529" cy="9389961"/>
            <a:chOff x="719170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170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150" y="3769560"/>
            <a:ext cx="11273653" cy="4346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1352" y="6695344"/>
            <a:ext cx="1643954" cy="284953"/>
            <a:chOff x="4811352" y="6695344"/>
            <a:chExt cx="1643954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4166" y="6792810"/>
              <a:ext cx="1638326" cy="187487"/>
              <a:chOff x="4814166" y="6792810"/>
              <a:chExt cx="1638326" cy="1874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1416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4166" y="6733150"/>
              <a:ext cx="1638326" cy="131585"/>
              <a:chOff x="4814166" y="6733150"/>
              <a:chExt cx="1638326" cy="1315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416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11352" y="6695344"/>
              <a:ext cx="1643954" cy="59647"/>
              <a:chOff x="4811352" y="6695344"/>
              <a:chExt cx="1643954" cy="596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135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582803" y="6685367"/>
            <a:ext cx="1643954" cy="284953"/>
            <a:chOff x="6582803" y="6685367"/>
            <a:chExt cx="1643954" cy="28495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85618" y="6782833"/>
              <a:ext cx="1638326" cy="187487"/>
              <a:chOff x="6585618" y="6782833"/>
              <a:chExt cx="1638326" cy="1874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8561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85618" y="6723173"/>
              <a:ext cx="1638326" cy="131585"/>
              <a:chOff x="6585618" y="6723173"/>
              <a:chExt cx="1638326" cy="1315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8561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82803" y="6685367"/>
              <a:ext cx="1643954" cy="59647"/>
              <a:chOff x="6582803" y="6685367"/>
              <a:chExt cx="1643954" cy="5964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82803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344731" y="6685367"/>
            <a:ext cx="1643954" cy="284953"/>
            <a:chOff x="8344731" y="6685367"/>
            <a:chExt cx="1643954" cy="28495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347545" y="6782833"/>
              <a:ext cx="1638326" cy="187487"/>
              <a:chOff x="8347545" y="6782833"/>
              <a:chExt cx="1638326" cy="1874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47545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47545" y="6723173"/>
              <a:ext cx="1638326" cy="131585"/>
              <a:chOff x="8347545" y="6723173"/>
              <a:chExt cx="1638326" cy="1315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7545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44731" y="6685367"/>
              <a:ext cx="1643954" cy="59647"/>
              <a:chOff x="8344731" y="6685367"/>
              <a:chExt cx="1643954" cy="5964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44731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68772" y="6695344"/>
            <a:ext cx="1643954" cy="284953"/>
            <a:chOff x="10068772" y="6695344"/>
            <a:chExt cx="1643954" cy="28495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071586" y="6792810"/>
              <a:ext cx="1638326" cy="187487"/>
              <a:chOff x="10071586" y="6792810"/>
              <a:chExt cx="1638326" cy="18748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7158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071586" y="6733150"/>
              <a:ext cx="1638326" cy="131585"/>
              <a:chOff x="10071586" y="6733150"/>
              <a:chExt cx="1638326" cy="1315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7158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068772" y="6695344"/>
              <a:ext cx="1643954" cy="59647"/>
              <a:chOff x="10068772" y="6695344"/>
              <a:chExt cx="1643954" cy="5964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6877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1744694" y="6685367"/>
            <a:ext cx="1643954" cy="284953"/>
            <a:chOff x="11744694" y="6685367"/>
            <a:chExt cx="1643954" cy="28495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47508" y="6782833"/>
              <a:ext cx="1638326" cy="187487"/>
              <a:chOff x="11747508" y="6782833"/>
              <a:chExt cx="1638326" cy="18748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50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747508" y="6723173"/>
              <a:ext cx="1638326" cy="131585"/>
              <a:chOff x="11747508" y="6723173"/>
              <a:chExt cx="1638326" cy="13158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50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44694" y="6685367"/>
              <a:ext cx="1643954" cy="59647"/>
              <a:chOff x="11744694" y="6685367"/>
              <a:chExt cx="1643954" cy="5964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4694" y="6685367"/>
                <a:ext cx="1643954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882</Words>
  <Application>Microsoft Office PowerPoint</Application>
  <PresentationFormat>사용자 지정</PresentationFormat>
  <Paragraphs>141</Paragraphs>
  <Slides>33</Slides>
  <Notes>31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?? ??</vt:lpstr>
      <vt:lpstr>HY목각파임B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71</cp:revision>
  <dcterms:created xsi:type="dcterms:W3CDTF">2021-06-15T10:33:06Z</dcterms:created>
  <dcterms:modified xsi:type="dcterms:W3CDTF">2021-06-15T06:59:21Z</dcterms:modified>
</cp:coreProperties>
</file>